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35"/>
    <a:srgbClr val="FFE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4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7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0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ontractor.com/assets/cms---services---presentation---2022.pdf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calcontractor.com/assets/cc-rates-brochure-202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hoover@calcontractor.com" TargetMode="External"/><Relationship Id="rId5" Type="http://schemas.openxmlformats.org/officeDocument/2006/relationships/image" Target="../media/image2.emf"/><Relationship Id="rId4" Type="http://schemas.openxmlformats.org/officeDocument/2006/relationships/hyperlink" Target="https://www.calcontractor.com/assets/cc-rates-brochure-202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63AD9C7-3E34-0A4A-9492-53CE5DB2447D}"/>
              </a:ext>
            </a:extLst>
          </p:cNvPr>
          <p:cNvSpPr/>
          <p:nvPr/>
        </p:nvSpPr>
        <p:spPr>
          <a:xfrm>
            <a:off x="8418681" y="3147646"/>
            <a:ext cx="3773319" cy="193430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8B455DA-2C21-E845-BBC5-058A41897825}"/>
              </a:ext>
            </a:extLst>
          </p:cNvPr>
          <p:cNvSpPr txBox="1">
            <a:spLocks/>
          </p:cNvSpPr>
          <p:nvPr/>
        </p:nvSpPr>
        <p:spPr>
          <a:xfrm>
            <a:off x="703384" y="872573"/>
            <a:ext cx="10999177" cy="828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30">
                <a:latin typeface="+mj-lt"/>
                <a:ea typeface="+mj-ea"/>
                <a:cs typeface="+mj-cs"/>
              </a:rPr>
              <a:t>Construction Marketing Services, LLC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757E-0640-8345-9367-9BDE9C4AA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1" y="3255393"/>
            <a:ext cx="2938968" cy="1736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latin typeface="+mj-lt"/>
              </a:rPr>
              <a:t>Full Media Marketing Specialists For Construction Equipment Distributors, General Civil Engineering Contractors and a Long List of Other Construction Service Providers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D171C-77B9-A347-B7B7-81947A085E33}"/>
              </a:ext>
            </a:extLst>
          </p:cNvPr>
          <p:cNvSpPr txBox="1"/>
          <p:nvPr/>
        </p:nvSpPr>
        <p:spPr>
          <a:xfrm>
            <a:off x="7913077" y="3754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B61240-CCD2-1444-8D23-0D1CCC6479D6}"/>
              </a:ext>
            </a:extLst>
          </p:cNvPr>
          <p:cNvCxnSpPr/>
          <p:nvPr/>
        </p:nvCxnSpPr>
        <p:spPr>
          <a:xfrm>
            <a:off x="8238395" y="2569648"/>
            <a:ext cx="0" cy="3138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C2BEC4F-4193-6B43-827D-4DC99A7F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3" y="2122927"/>
            <a:ext cx="7192822" cy="3596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48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63AD9C7-3E34-0A4A-9492-53CE5DB2447D}"/>
              </a:ext>
            </a:extLst>
          </p:cNvPr>
          <p:cNvSpPr/>
          <p:nvPr/>
        </p:nvSpPr>
        <p:spPr>
          <a:xfrm>
            <a:off x="8345505" y="1995854"/>
            <a:ext cx="3846492" cy="2508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2"/>
            <a:extLst>
              <a:ext uri="{FF2B5EF4-FFF2-40B4-BE49-F238E27FC236}">
                <a16:creationId xmlns:a16="http://schemas.microsoft.com/office/drawing/2014/main" id="{EB2D1600-BC5B-8E49-BAA1-39ABF08E02D1}"/>
              </a:ext>
            </a:extLst>
          </p:cNvPr>
          <p:cNvSpPr/>
          <p:nvPr/>
        </p:nvSpPr>
        <p:spPr>
          <a:xfrm>
            <a:off x="8460769" y="5029200"/>
            <a:ext cx="2977524" cy="757003"/>
          </a:xfrm>
          <a:prstGeom prst="roundRect">
            <a:avLst/>
          </a:prstGeom>
          <a:solidFill>
            <a:srgbClr val="FFD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8B455DA-2C21-E845-BBC5-058A41897825}"/>
              </a:ext>
            </a:extLst>
          </p:cNvPr>
          <p:cNvSpPr txBox="1">
            <a:spLocks/>
          </p:cNvSpPr>
          <p:nvPr/>
        </p:nvSpPr>
        <p:spPr>
          <a:xfrm>
            <a:off x="703384" y="872573"/>
            <a:ext cx="10999177" cy="828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30">
                <a:latin typeface="+mj-lt"/>
                <a:ea typeface="+mj-ea"/>
                <a:cs typeface="+mj-cs"/>
              </a:rPr>
              <a:t>Construction Marketing Services, LLC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D171C-77B9-A347-B7B7-81947A085E33}"/>
              </a:ext>
            </a:extLst>
          </p:cNvPr>
          <p:cNvSpPr txBox="1"/>
          <p:nvPr/>
        </p:nvSpPr>
        <p:spPr>
          <a:xfrm>
            <a:off x="7913077" y="3754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B61240-CCD2-1444-8D23-0D1CCC6479D6}"/>
              </a:ext>
            </a:extLst>
          </p:cNvPr>
          <p:cNvCxnSpPr>
            <a:cxnSpLocks/>
          </p:cNvCxnSpPr>
          <p:nvPr/>
        </p:nvCxnSpPr>
        <p:spPr>
          <a:xfrm>
            <a:off x="8238395" y="1995854"/>
            <a:ext cx="0" cy="3847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hlinkClick r:id="rId3"/>
            <a:extLst>
              <a:ext uri="{FF2B5EF4-FFF2-40B4-BE49-F238E27FC236}">
                <a16:creationId xmlns:a16="http://schemas.microsoft.com/office/drawing/2014/main" id="{39B5C170-DF70-A344-908D-822FBB14C4BC}"/>
              </a:ext>
            </a:extLst>
          </p:cNvPr>
          <p:cNvSpPr txBox="1">
            <a:spLocks/>
          </p:cNvSpPr>
          <p:nvPr/>
        </p:nvSpPr>
        <p:spPr>
          <a:xfrm>
            <a:off x="8499325" y="5101106"/>
            <a:ext cx="2900728" cy="61956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>
            <a:softEdge rad="25400"/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2024 rate sheets and editorial calendars</a:t>
            </a:r>
            <a:endParaRPr lang="en-US" sz="1600" b="1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522CDA-6CBA-2940-B7F2-69843ACAFFBF}"/>
              </a:ext>
            </a:extLst>
          </p:cNvPr>
          <p:cNvGrpSpPr/>
          <p:nvPr/>
        </p:nvGrpSpPr>
        <p:grpSpPr>
          <a:xfrm>
            <a:off x="7691002" y="5843072"/>
            <a:ext cx="806959" cy="674557"/>
            <a:chOff x="-8316" y="4930140"/>
            <a:chExt cx="2306261" cy="19278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A6B27D-D863-8E43-9DBC-018A7D7F6453}"/>
                </a:ext>
              </a:extLst>
            </p:cNvPr>
            <p:cNvSpPr/>
            <p:nvPr/>
          </p:nvSpPr>
          <p:spPr>
            <a:xfrm>
              <a:off x="-8316" y="4930140"/>
              <a:ext cx="2199968" cy="1927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B49A7C-6CF4-3A41-A1F3-7CE14792D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46374">
              <a:off x="269495" y="5571936"/>
              <a:ext cx="2028450" cy="110642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7F4757E-0640-8345-9367-9BDE9C4AA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325" y="1978008"/>
            <a:ext cx="2938968" cy="28147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+mj-lt"/>
              </a:rPr>
              <a:t>Call Kerry Hoover for a free consultation to see what Construction Marketing Services can do for your business.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j-lt"/>
              </a:rPr>
              <a:t>909-772-3121</a:t>
            </a:r>
            <a:r>
              <a:rPr lang="en-US" sz="1800" dirty="0">
                <a:latin typeface="+mj-lt"/>
              </a:rPr>
              <a:t> or email</a:t>
            </a:r>
            <a:br>
              <a:rPr lang="en-US" sz="1800" dirty="0">
                <a:latin typeface="+mj-lt"/>
              </a:rPr>
            </a:br>
            <a:r>
              <a:rPr lang="en-US" sz="1800" dirty="0" err="1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khoover@calcontractor.com</a:t>
            </a:r>
            <a:endParaRPr lang="en-US" sz="1800" dirty="0">
              <a:latin typeface="+mj-lt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A22822-2303-BD4F-9313-C93429705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23" y="2122927"/>
            <a:ext cx="7192822" cy="3596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FCBA789-7DAB-364D-B2D7-AD0D3D08C75E}"/>
              </a:ext>
            </a:extLst>
          </p:cNvPr>
          <p:cNvGrpSpPr/>
          <p:nvPr/>
        </p:nvGrpSpPr>
        <p:grpSpPr>
          <a:xfrm>
            <a:off x="162392" y="5571935"/>
            <a:ext cx="2029260" cy="1106428"/>
            <a:chOff x="162392" y="5571935"/>
            <a:chExt cx="2029260" cy="11064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150BD4-3EC7-2848-A81F-B0515C8769F3}"/>
                </a:ext>
              </a:extLst>
            </p:cNvPr>
            <p:cNvSpPr/>
            <p:nvPr/>
          </p:nvSpPr>
          <p:spPr>
            <a:xfrm>
              <a:off x="182880" y="5891448"/>
              <a:ext cx="200877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28AD80-9C9E-6C4B-830C-41AB0EF6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46374">
              <a:off x="162392" y="5571935"/>
              <a:ext cx="2028451" cy="1106428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61659C0-52D5-EC4D-9010-DD3F8A979422}"/>
              </a:ext>
            </a:extLst>
          </p:cNvPr>
          <p:cNvSpPr/>
          <p:nvPr/>
        </p:nvSpPr>
        <p:spPr>
          <a:xfrm>
            <a:off x="822639" y="1786576"/>
            <a:ext cx="2816811" cy="2904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FB6698-3B1E-8F41-8A5B-250D89F43DB5}"/>
              </a:ext>
            </a:extLst>
          </p:cNvPr>
          <p:cNvSpPr/>
          <p:nvPr/>
        </p:nvSpPr>
        <p:spPr>
          <a:xfrm>
            <a:off x="4861062" y="1786576"/>
            <a:ext cx="2816811" cy="2904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CAB47B-C879-2041-B587-EC185EFF333A}"/>
              </a:ext>
            </a:extLst>
          </p:cNvPr>
          <p:cNvSpPr/>
          <p:nvPr/>
        </p:nvSpPr>
        <p:spPr>
          <a:xfrm>
            <a:off x="8849443" y="1786576"/>
            <a:ext cx="2470526" cy="2904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61355-CD51-F747-8711-244184F3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22096"/>
            <a:ext cx="5159838" cy="864480"/>
          </a:xfrm>
        </p:spPr>
        <p:txBody>
          <a:bodyPr>
            <a:normAutofit/>
          </a:bodyPr>
          <a:lstStyle/>
          <a:p>
            <a:r>
              <a:rPr lang="en-US" b="1"/>
              <a:t>MEET THE TEAM</a:t>
            </a:r>
          </a:p>
        </p:txBody>
      </p:sp>
      <p:pic>
        <p:nvPicPr>
          <p:cNvPr id="16" name="Picture 15" descr="A person in a tie&#10;&#10;Description automatically generated with low confidence">
            <a:extLst>
              <a:ext uri="{FF2B5EF4-FFF2-40B4-BE49-F238E27FC236}">
                <a16:creationId xmlns:a16="http://schemas.microsoft.com/office/drawing/2014/main" id="{2BE817CE-E778-4141-A686-961F8B16E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136" y="2041622"/>
            <a:ext cx="1948792" cy="182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0B5AE-63D1-1642-BA7F-4A5EEEEB3D54}"/>
              </a:ext>
            </a:extLst>
          </p:cNvPr>
          <p:cNvSpPr txBox="1"/>
          <p:nvPr/>
        </p:nvSpPr>
        <p:spPr>
          <a:xfrm>
            <a:off x="1104899" y="3982915"/>
            <a:ext cx="22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Kerry Hoover</a:t>
            </a:r>
          </a:p>
          <a:p>
            <a:r>
              <a:rPr lang="en-US" sz="1200" dirty="0">
                <a:latin typeface="+mj-lt"/>
              </a:rPr>
              <a:t>Owner/Publisher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8AC7A-7BDA-CE40-ABCD-570ECDDAFCA9}"/>
              </a:ext>
            </a:extLst>
          </p:cNvPr>
          <p:cNvSpPr txBox="1"/>
          <p:nvPr/>
        </p:nvSpPr>
        <p:spPr>
          <a:xfrm>
            <a:off x="5098120" y="3982915"/>
            <a:ext cx="22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Brian Hoover</a:t>
            </a:r>
          </a:p>
          <a:p>
            <a:r>
              <a:rPr lang="en-US" sz="1200" dirty="0">
                <a:latin typeface="+mj-lt"/>
              </a:rPr>
              <a:t>Owner/Senior Editor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B6967-3B18-224C-8BDB-8D32782BAF5B}"/>
              </a:ext>
            </a:extLst>
          </p:cNvPr>
          <p:cNvSpPr txBox="1"/>
          <p:nvPr/>
        </p:nvSpPr>
        <p:spPr>
          <a:xfrm>
            <a:off x="9066883" y="3982915"/>
            <a:ext cx="22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Aldo </a:t>
            </a:r>
            <a:r>
              <a:rPr lang="en-US" sz="1600" dirty="0" err="1">
                <a:latin typeface="+mj-lt"/>
              </a:rPr>
              <a:t>Myftari</a:t>
            </a:r>
            <a:endParaRPr lang="en-US" sz="1600" dirty="0">
              <a:latin typeface="+mj-lt"/>
            </a:endParaRPr>
          </a:p>
          <a:p>
            <a:r>
              <a:rPr lang="en-US" sz="1200" dirty="0">
                <a:latin typeface="+mj-lt"/>
              </a:rPr>
              <a:t>Art Director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CC3A44-B3AE-9E47-8C99-C7CA07325A54}"/>
              </a:ext>
            </a:extLst>
          </p:cNvPr>
          <p:cNvSpPr txBox="1"/>
          <p:nvPr/>
        </p:nvSpPr>
        <p:spPr>
          <a:xfrm>
            <a:off x="2191652" y="5593245"/>
            <a:ext cx="923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Your Marketing Team With 80 Years Combined Experience In The Industry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4BAC33-2855-DB48-A1C4-64466037516B}"/>
              </a:ext>
            </a:extLst>
          </p:cNvPr>
          <p:cNvGrpSpPr/>
          <p:nvPr/>
        </p:nvGrpSpPr>
        <p:grpSpPr>
          <a:xfrm>
            <a:off x="11159805" y="-273658"/>
            <a:ext cx="955995" cy="1302961"/>
            <a:chOff x="11159805" y="-273658"/>
            <a:chExt cx="955995" cy="130296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3EEC7C-1198-C94C-8B7F-55A996E06D21}"/>
                </a:ext>
              </a:extLst>
            </p:cNvPr>
            <p:cNvSpPr/>
            <p:nvPr/>
          </p:nvSpPr>
          <p:spPr>
            <a:xfrm>
              <a:off x="11389928" y="72175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763916-6F84-744E-803F-77F3618C5A63}"/>
                </a:ext>
              </a:extLst>
            </p:cNvPr>
            <p:cNvSpPr/>
            <p:nvPr/>
          </p:nvSpPr>
          <p:spPr>
            <a:xfrm>
              <a:off x="11854397" y="767900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16FE34-94EF-774D-9FD5-FE50228DE79D}"/>
                </a:ext>
              </a:extLst>
            </p:cNvPr>
            <p:cNvSpPr/>
            <p:nvPr/>
          </p:nvSpPr>
          <p:spPr>
            <a:xfrm>
              <a:off x="11159805" y="-27365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C8622A-B0E8-8D43-95CF-77ADBC9360C5}"/>
              </a:ext>
            </a:extLst>
          </p:cNvPr>
          <p:cNvGrpSpPr/>
          <p:nvPr/>
        </p:nvGrpSpPr>
        <p:grpSpPr>
          <a:xfrm>
            <a:off x="11244455" y="5891449"/>
            <a:ext cx="947545" cy="1341109"/>
            <a:chOff x="11244455" y="5891449"/>
            <a:chExt cx="947545" cy="134110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FC85408-6E39-DA41-A3C1-AC1BD6740D71}"/>
                </a:ext>
              </a:extLst>
            </p:cNvPr>
            <p:cNvSpPr/>
            <p:nvPr/>
          </p:nvSpPr>
          <p:spPr>
            <a:xfrm>
              <a:off x="11535705" y="6576263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23F2B7-5444-2C4A-BD39-08802CA5EE2B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E92A0A7-5F50-654C-AAB3-BB833573137E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032FC6-B788-9E47-937D-6CBE25F37C62}"/>
              </a:ext>
            </a:extLst>
          </p:cNvPr>
          <p:cNvGrpSpPr/>
          <p:nvPr/>
        </p:nvGrpSpPr>
        <p:grpSpPr>
          <a:xfrm>
            <a:off x="76199" y="-94838"/>
            <a:ext cx="626154" cy="568166"/>
            <a:chOff x="76199" y="-94838"/>
            <a:chExt cx="626154" cy="56816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D3987A-508B-8D4D-8256-11E090CF42B8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87EEE4-B034-CA41-B221-6108984801F7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94F555-DAAF-8F4A-8CD9-0A6204D4DC53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78E062D-1CCC-434A-874D-EB1C00412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038" y="2041622"/>
            <a:ext cx="2260855" cy="176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3DEF40-1EFA-6C41-AD1A-D0BF0A3A7E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097" y="2041622"/>
            <a:ext cx="2260792" cy="176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5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C97D94A-54CC-4846-88BE-7D2B852A6A2E}"/>
              </a:ext>
            </a:extLst>
          </p:cNvPr>
          <p:cNvSpPr/>
          <p:nvPr/>
        </p:nvSpPr>
        <p:spPr>
          <a:xfrm>
            <a:off x="4403027" y="3939063"/>
            <a:ext cx="3385945" cy="2086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9E1696-D41D-F142-9D74-CFCDBA67D367}"/>
              </a:ext>
            </a:extLst>
          </p:cNvPr>
          <p:cNvSpPr/>
          <p:nvPr/>
        </p:nvSpPr>
        <p:spPr>
          <a:xfrm>
            <a:off x="576743" y="1960792"/>
            <a:ext cx="3385945" cy="1501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BB3E-E31C-F24B-9B97-1F4EDB54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24681"/>
            <a:ext cx="3454604" cy="1371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latin typeface="+mj-lt"/>
              </a:rPr>
              <a:t>Construction Publications</a:t>
            </a:r>
          </a:p>
          <a:p>
            <a:pPr lvl="1"/>
            <a:r>
              <a:rPr lang="en-US" sz="1400" err="1">
                <a:latin typeface="+mj-lt"/>
              </a:rPr>
              <a:t>CalContractor</a:t>
            </a:r>
            <a:r>
              <a:rPr lang="en-US" sz="1400">
                <a:latin typeface="+mj-lt"/>
              </a:rPr>
              <a:t> Magazine</a:t>
            </a:r>
          </a:p>
          <a:p>
            <a:pPr lvl="1"/>
            <a:r>
              <a:rPr lang="en-US" sz="1400">
                <a:latin typeface="+mj-lt"/>
              </a:rPr>
              <a:t>California Asphalt Magazine</a:t>
            </a:r>
          </a:p>
          <a:p>
            <a:pPr lvl="1"/>
            <a:r>
              <a:rPr lang="en-US" sz="1400">
                <a:latin typeface="+mj-lt"/>
              </a:rPr>
              <a:t>The Conveyor Magazine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E148C-C890-8441-A4C4-9D4BFA48F8E2}"/>
              </a:ext>
            </a:extLst>
          </p:cNvPr>
          <p:cNvSpPr txBox="1">
            <a:spLocks/>
          </p:cNvSpPr>
          <p:nvPr/>
        </p:nvSpPr>
        <p:spPr>
          <a:xfrm>
            <a:off x="4594860" y="2024681"/>
            <a:ext cx="3134648" cy="137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+mj-lt"/>
              </a:rPr>
              <a:t>Social Media Services</a:t>
            </a:r>
          </a:p>
          <a:p>
            <a:pPr lvl="1"/>
            <a:r>
              <a:rPr lang="en-US" sz="1400" dirty="0">
                <a:latin typeface="+mj-lt"/>
              </a:rPr>
              <a:t>Design &amp; Launching Services for Instagram, LinkedIn, YouTube &amp; Facebook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7B30FD-94D2-B84B-8B41-5C37AC08E125}"/>
              </a:ext>
            </a:extLst>
          </p:cNvPr>
          <p:cNvSpPr txBox="1">
            <a:spLocks/>
          </p:cNvSpPr>
          <p:nvPr/>
        </p:nvSpPr>
        <p:spPr>
          <a:xfrm>
            <a:off x="700634" y="4057586"/>
            <a:ext cx="3454604" cy="172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+mj-lt"/>
              </a:rPr>
              <a:t>From The Tailgate Interviews</a:t>
            </a:r>
          </a:p>
          <a:p>
            <a:pPr lvl="1"/>
            <a:r>
              <a:rPr lang="en-US" sz="1400" dirty="0">
                <a:latin typeface="+mj-lt"/>
              </a:rPr>
              <a:t>YouTube Channel</a:t>
            </a:r>
          </a:p>
          <a:p>
            <a:pPr lvl="1"/>
            <a:r>
              <a:rPr lang="en-US" sz="1400" dirty="0">
                <a:latin typeface="+mj-lt"/>
              </a:rPr>
              <a:t>Jobsite Interviews</a:t>
            </a:r>
          </a:p>
          <a:p>
            <a:pPr lvl="1"/>
            <a:r>
              <a:rPr lang="en-US" sz="1400" dirty="0">
                <a:latin typeface="+mj-lt"/>
              </a:rPr>
              <a:t>Company Profiles</a:t>
            </a:r>
          </a:p>
          <a:p>
            <a:pPr lvl="1"/>
            <a:r>
              <a:rPr lang="en-US" sz="1400" dirty="0">
                <a:latin typeface="+mj-lt"/>
              </a:rPr>
              <a:t>New Product Announcements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E8E7A-5ED4-534C-8142-DBDEB656CB58}"/>
              </a:ext>
            </a:extLst>
          </p:cNvPr>
          <p:cNvSpPr txBox="1">
            <a:spLocks/>
          </p:cNvSpPr>
          <p:nvPr/>
        </p:nvSpPr>
        <p:spPr>
          <a:xfrm>
            <a:off x="8364514" y="4057586"/>
            <a:ext cx="3327008" cy="172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+mj-lt"/>
              </a:rPr>
              <a:t>Drone &amp; Photography Services</a:t>
            </a:r>
          </a:p>
          <a:p>
            <a:pPr lvl="1"/>
            <a:r>
              <a:rPr lang="en-US" sz="1400">
                <a:latin typeface="+mj-lt"/>
              </a:rPr>
              <a:t>Part 107 FAA Certified</a:t>
            </a:r>
          </a:p>
          <a:p>
            <a:pPr lvl="1"/>
            <a:r>
              <a:rPr lang="en-US" sz="1400">
                <a:latin typeface="+mj-lt"/>
              </a:rPr>
              <a:t>Full Video Production Services</a:t>
            </a:r>
          </a:p>
          <a:p>
            <a:pPr lvl="1"/>
            <a:r>
              <a:rPr lang="en-US" sz="1400">
                <a:latin typeface="+mj-lt"/>
              </a:rPr>
              <a:t>Still Photography Services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C6354-2DC2-1343-BEBC-4BD2469A7BA3}"/>
              </a:ext>
            </a:extLst>
          </p:cNvPr>
          <p:cNvGrpSpPr/>
          <p:nvPr/>
        </p:nvGrpSpPr>
        <p:grpSpPr>
          <a:xfrm rot="14772327">
            <a:off x="11353714" y="5688569"/>
            <a:ext cx="955995" cy="1302961"/>
            <a:chOff x="11161777" y="5666069"/>
            <a:chExt cx="955995" cy="13029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76F031-17FB-064A-9565-11207CD1CAD8}"/>
                </a:ext>
              </a:extLst>
            </p:cNvPr>
            <p:cNvSpPr/>
            <p:nvPr/>
          </p:nvSpPr>
          <p:spPr>
            <a:xfrm>
              <a:off x="11391900" y="6011902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FFE52E-F56F-E448-AEFC-BA0C852518C1}"/>
                </a:ext>
              </a:extLst>
            </p:cNvPr>
            <p:cNvSpPr/>
            <p:nvPr/>
          </p:nvSpPr>
          <p:spPr>
            <a:xfrm>
              <a:off x="11856369" y="6707627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5EBB69-F8E3-EC47-A8D0-DEDCAA23731F}"/>
                </a:ext>
              </a:extLst>
            </p:cNvPr>
            <p:cNvSpPr/>
            <p:nvPr/>
          </p:nvSpPr>
          <p:spPr>
            <a:xfrm>
              <a:off x="11161777" y="5666069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AF4F83-CF66-6342-BFD4-43490F9F2622}"/>
              </a:ext>
            </a:extLst>
          </p:cNvPr>
          <p:cNvGrpSpPr/>
          <p:nvPr/>
        </p:nvGrpSpPr>
        <p:grpSpPr>
          <a:xfrm rot="16200000" flipH="1">
            <a:off x="10030012" y="39818"/>
            <a:ext cx="2201812" cy="2122176"/>
            <a:chOff x="-18709" y="4644877"/>
            <a:chExt cx="2201812" cy="2122176"/>
          </a:xfrm>
          <a:effectLst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EA832-EF7D-E743-A490-76665F216076}"/>
                </a:ext>
              </a:extLst>
            </p:cNvPr>
            <p:cNvSpPr/>
            <p:nvPr/>
          </p:nvSpPr>
          <p:spPr>
            <a:xfrm>
              <a:off x="-18709" y="4930143"/>
              <a:ext cx="2201812" cy="183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A711D4-8B35-4945-A395-1F9223ED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850572" flipH="1">
              <a:off x="-415411" y="5105889"/>
              <a:ext cx="2028451" cy="110642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5BC429-CC81-B644-BA85-B8BC7560F29E}"/>
              </a:ext>
            </a:extLst>
          </p:cNvPr>
          <p:cNvGrpSpPr/>
          <p:nvPr/>
        </p:nvGrpSpPr>
        <p:grpSpPr>
          <a:xfrm rot="21006307" flipH="1">
            <a:off x="-14675" y="5489477"/>
            <a:ext cx="949056" cy="1349770"/>
            <a:chOff x="11244455" y="5891449"/>
            <a:chExt cx="949056" cy="13497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A2AB8B-E581-D748-81C6-530695E559FA}"/>
                </a:ext>
              </a:extLst>
            </p:cNvPr>
            <p:cNvSpPr/>
            <p:nvPr/>
          </p:nvSpPr>
          <p:spPr>
            <a:xfrm>
              <a:off x="11537216" y="6584924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EA2ACC-A80D-0F44-96C9-7F60775E098F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448AAD-251F-7940-93EC-072DF467FFBF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E82AD1-B424-1B43-B70C-4B8A63BF8C0E}"/>
              </a:ext>
            </a:extLst>
          </p:cNvPr>
          <p:cNvGrpSpPr/>
          <p:nvPr/>
        </p:nvGrpSpPr>
        <p:grpSpPr>
          <a:xfrm>
            <a:off x="34389" y="-94838"/>
            <a:ext cx="667964" cy="594544"/>
            <a:chOff x="34389" y="-94838"/>
            <a:chExt cx="667964" cy="59454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9F6B0A-81F8-4E47-B39F-AAD8EAEC58F0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485639-3140-E54D-938D-38B2C5E64DB0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F297FA-5417-344A-A3A1-7985D8801813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EED05C-187E-E645-8657-67D1CACC5A21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162E1-9FDA-A34E-85B0-FEAB425B00EA}"/>
              </a:ext>
            </a:extLst>
          </p:cNvPr>
          <p:cNvSpPr/>
          <p:nvPr/>
        </p:nvSpPr>
        <p:spPr>
          <a:xfrm>
            <a:off x="8120543" y="1890454"/>
            <a:ext cx="3385945" cy="1561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5A161-F658-C442-A0E4-7930D807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CMS Media product offerings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C94A0A-5568-9D4A-81E8-CEC1CF5C34C6}"/>
              </a:ext>
            </a:extLst>
          </p:cNvPr>
          <p:cNvSpPr txBox="1">
            <a:spLocks/>
          </p:cNvSpPr>
          <p:nvPr/>
        </p:nvSpPr>
        <p:spPr>
          <a:xfrm>
            <a:off x="4507036" y="4057586"/>
            <a:ext cx="3289098" cy="196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+mj-lt"/>
              </a:rPr>
              <a:t>E-Mail Blast Services</a:t>
            </a:r>
          </a:p>
          <a:p>
            <a:pPr lvl="1"/>
            <a:r>
              <a:rPr lang="en-US" sz="1400">
                <a:latin typeface="+mj-lt"/>
              </a:rPr>
              <a:t>Free New Product News</a:t>
            </a:r>
          </a:p>
          <a:p>
            <a:pPr lvl="1"/>
            <a:r>
              <a:rPr lang="en-US" sz="1400">
                <a:latin typeface="+mj-lt"/>
              </a:rPr>
              <a:t>Custom Design E-Mail Blasts</a:t>
            </a:r>
          </a:p>
          <a:p>
            <a:pPr lvl="1"/>
            <a:r>
              <a:rPr lang="en-US" sz="1400">
                <a:latin typeface="+mj-lt"/>
              </a:rPr>
              <a:t>Digital Magazine E-Mail Blast</a:t>
            </a:r>
          </a:p>
          <a:p>
            <a:pPr lvl="1"/>
            <a:r>
              <a:rPr lang="en-US" sz="1400">
                <a:latin typeface="+mj-lt"/>
              </a:rPr>
              <a:t>Weekly Newsletter &amp; Video News E-Mail Blast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A9DDDD-22A2-344A-AB54-AB82BA86038C}"/>
              </a:ext>
            </a:extLst>
          </p:cNvPr>
          <p:cNvSpPr txBox="1">
            <a:spLocks/>
          </p:cNvSpPr>
          <p:nvPr/>
        </p:nvSpPr>
        <p:spPr>
          <a:xfrm>
            <a:off x="8313094" y="1979554"/>
            <a:ext cx="3030220" cy="172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+mj-lt"/>
              </a:rPr>
              <a:t>Advertising Specialties</a:t>
            </a:r>
          </a:p>
          <a:p>
            <a:pPr lvl="1"/>
            <a:r>
              <a:rPr lang="en-US" sz="1400">
                <a:latin typeface="+mj-lt"/>
              </a:rPr>
              <a:t>ASI Member</a:t>
            </a:r>
          </a:p>
          <a:p>
            <a:pPr lvl="1"/>
            <a:r>
              <a:rPr lang="en-US" sz="1400">
                <a:latin typeface="+mj-lt"/>
              </a:rPr>
              <a:t>Guaranteed Best Prices</a:t>
            </a:r>
          </a:p>
          <a:p>
            <a:pPr lvl="1"/>
            <a:r>
              <a:rPr lang="en-US" sz="1400">
                <a:latin typeface="+mj-lt"/>
              </a:rPr>
              <a:t>Free Design Services</a:t>
            </a:r>
          </a:p>
        </p:txBody>
      </p:sp>
    </p:spTree>
    <p:extLst>
      <p:ext uri="{BB962C8B-B14F-4D97-AF65-F5344CB8AC3E}">
        <p14:creationId xmlns:p14="http://schemas.microsoft.com/office/powerpoint/2010/main" val="427105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1FF3F19-856E-1D4B-9EE4-05504E087D63}"/>
              </a:ext>
            </a:extLst>
          </p:cNvPr>
          <p:cNvGrpSpPr/>
          <p:nvPr/>
        </p:nvGrpSpPr>
        <p:grpSpPr>
          <a:xfrm rot="16200000" flipH="1">
            <a:off x="10030012" y="39818"/>
            <a:ext cx="2201812" cy="2122176"/>
            <a:chOff x="-18709" y="4644877"/>
            <a:chExt cx="2201812" cy="2122176"/>
          </a:xfrm>
          <a:effectLst/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7EAC52-92B0-754F-8808-340763D731C2}"/>
                </a:ext>
              </a:extLst>
            </p:cNvPr>
            <p:cNvSpPr/>
            <p:nvPr/>
          </p:nvSpPr>
          <p:spPr>
            <a:xfrm>
              <a:off x="-18709" y="4930143"/>
              <a:ext cx="2201812" cy="183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1EA1069-7AD1-924F-81A7-A7FA3B43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850572" flipH="1">
              <a:off x="-415411" y="5105889"/>
              <a:ext cx="2028451" cy="1106428"/>
            </a:xfrm>
            <a:prstGeom prst="rect">
              <a:avLst/>
            </a:prstGeom>
          </p:spPr>
        </p:pic>
      </p:grp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818EFCDF-6DF1-704E-83DA-332249B6154B}"/>
              </a:ext>
            </a:extLst>
          </p:cNvPr>
          <p:cNvSpPr/>
          <p:nvPr/>
        </p:nvSpPr>
        <p:spPr>
          <a:xfrm>
            <a:off x="-378069" y="2041029"/>
            <a:ext cx="5482220" cy="178146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52FC7-CFD4-744B-9557-E0D70FB2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Construction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9B2D-048A-994E-998C-3FF4C07B6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25" y="2238437"/>
            <a:ext cx="4373535" cy="148661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err="1">
                <a:latin typeface="+mj-lt"/>
              </a:rPr>
              <a:t>CalContractor</a:t>
            </a:r>
            <a:r>
              <a:rPr lang="en-US" sz="2400">
                <a:latin typeface="+mj-lt"/>
              </a:rPr>
              <a:t> Magazine</a:t>
            </a:r>
          </a:p>
          <a:p>
            <a:pPr lvl="1"/>
            <a:r>
              <a:rPr lang="en-US" sz="2400">
                <a:latin typeface="+mj-lt"/>
              </a:rPr>
              <a:t>California Asphalt Magazine</a:t>
            </a:r>
          </a:p>
          <a:p>
            <a:pPr lvl="1"/>
            <a:r>
              <a:rPr lang="en-US" sz="2400">
                <a:latin typeface="+mj-lt"/>
              </a:rPr>
              <a:t>The Conveyor Magazine</a:t>
            </a:r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9F66A-1212-E847-8356-21D57C9E7BA4}"/>
              </a:ext>
            </a:extLst>
          </p:cNvPr>
          <p:cNvSpPr txBox="1">
            <a:spLocks/>
          </p:cNvSpPr>
          <p:nvPr/>
        </p:nvSpPr>
        <p:spPr>
          <a:xfrm>
            <a:off x="5337358" y="4494351"/>
            <a:ext cx="1746032" cy="1384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>
                <a:latin typeface="+mj-lt"/>
              </a:rPr>
              <a:t>Published 12 times each year and distributed to thousands of general engineering contractor throughout California. </a:t>
            </a:r>
            <a:r>
              <a:rPr lang="en-US" sz="2500" err="1">
                <a:latin typeface="+mj-lt"/>
              </a:rPr>
              <a:t>CalContractor</a:t>
            </a:r>
            <a:r>
              <a:rPr lang="en-US" sz="2500">
                <a:latin typeface="+mj-lt"/>
              </a:rPr>
              <a:t> features local editorial with contractor profiles, job stories and local industry news.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6FB0F2-88CA-7C46-ACAC-C0D372BA8E92}"/>
              </a:ext>
            </a:extLst>
          </p:cNvPr>
          <p:cNvSpPr txBox="1">
            <a:spLocks/>
          </p:cNvSpPr>
          <p:nvPr/>
        </p:nvSpPr>
        <p:spPr>
          <a:xfrm>
            <a:off x="7421099" y="4508789"/>
            <a:ext cx="1748252" cy="1105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>
                <a:latin typeface="+mj-lt"/>
              </a:rPr>
              <a:t>Bimonthly magazine distributed to members of the California Asphalt Association, contractors, construction material producers and federal state and local government officials.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63B104-5456-0048-85DF-A207F1786929}"/>
              </a:ext>
            </a:extLst>
          </p:cNvPr>
          <p:cNvSpPr txBox="1">
            <a:spLocks/>
          </p:cNvSpPr>
          <p:nvPr/>
        </p:nvSpPr>
        <p:spPr>
          <a:xfrm>
            <a:off x="9507059" y="4503976"/>
            <a:ext cx="1792337" cy="1105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>
                <a:latin typeface="+mj-lt"/>
              </a:rPr>
              <a:t>Quarterly magazine distributed to members of the California Construction Industrial Materials Association, contractors, material producers and government officials.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DCDD0C9-DE23-4041-BDEA-3AFF18A911AB}"/>
              </a:ext>
            </a:extLst>
          </p:cNvPr>
          <p:cNvSpPr txBox="1">
            <a:spLocks/>
          </p:cNvSpPr>
          <p:nvPr/>
        </p:nvSpPr>
        <p:spPr>
          <a:xfrm>
            <a:off x="681385" y="4494351"/>
            <a:ext cx="4373534" cy="973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+mj-lt"/>
              </a:rPr>
              <a:t>Contact </a:t>
            </a:r>
            <a:r>
              <a:rPr lang="en-US" sz="1800" b="1">
                <a:latin typeface="+mj-lt"/>
              </a:rPr>
              <a:t>Kerry Hoover </a:t>
            </a:r>
            <a:r>
              <a:rPr lang="en-US" sz="1800">
                <a:latin typeface="+mj-lt"/>
              </a:rPr>
              <a:t>for more information: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latin typeface="+mj-lt"/>
              </a:rPr>
              <a:t>909-772-3121</a:t>
            </a:r>
            <a:br>
              <a:rPr lang="en-US" sz="1800" b="1">
                <a:latin typeface="+mj-lt"/>
              </a:rPr>
            </a:br>
            <a:r>
              <a:rPr lang="en-US" sz="1800" err="1">
                <a:latin typeface="+mj-lt"/>
              </a:rPr>
              <a:t>khoover@calcontractor.com</a:t>
            </a:r>
            <a:endParaRPr lang="en-US" sz="180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31EAF0-26C7-974E-B20D-8EA9BA22E445}"/>
              </a:ext>
            </a:extLst>
          </p:cNvPr>
          <p:cNvGrpSpPr/>
          <p:nvPr/>
        </p:nvGrpSpPr>
        <p:grpSpPr>
          <a:xfrm rot="14772327">
            <a:off x="11353714" y="5688569"/>
            <a:ext cx="955995" cy="1302961"/>
            <a:chOff x="11161777" y="5666069"/>
            <a:chExt cx="955995" cy="13029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336B24-24AF-454F-A8FE-F005E149B500}"/>
                </a:ext>
              </a:extLst>
            </p:cNvPr>
            <p:cNvSpPr/>
            <p:nvPr/>
          </p:nvSpPr>
          <p:spPr>
            <a:xfrm>
              <a:off x="11391900" y="6011902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74EE3F-13C6-F048-8853-97D58D8B7CE3}"/>
                </a:ext>
              </a:extLst>
            </p:cNvPr>
            <p:cNvSpPr/>
            <p:nvPr/>
          </p:nvSpPr>
          <p:spPr>
            <a:xfrm>
              <a:off x="11856369" y="6707627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C80D30-5F4D-8D4E-8336-809D5725F3D6}"/>
                </a:ext>
              </a:extLst>
            </p:cNvPr>
            <p:cNvSpPr/>
            <p:nvPr/>
          </p:nvSpPr>
          <p:spPr>
            <a:xfrm>
              <a:off x="11161777" y="5666069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467E6D-9C31-DE43-A09A-9C4547F451C1}"/>
              </a:ext>
            </a:extLst>
          </p:cNvPr>
          <p:cNvGrpSpPr/>
          <p:nvPr/>
        </p:nvGrpSpPr>
        <p:grpSpPr>
          <a:xfrm rot="21006307" flipH="1">
            <a:off x="-14675" y="5489477"/>
            <a:ext cx="949056" cy="1349770"/>
            <a:chOff x="11244455" y="5891449"/>
            <a:chExt cx="949056" cy="134977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45E5C79-E2A8-EB4D-99F4-75F922331F41}"/>
                </a:ext>
              </a:extLst>
            </p:cNvPr>
            <p:cNvSpPr/>
            <p:nvPr/>
          </p:nvSpPr>
          <p:spPr>
            <a:xfrm>
              <a:off x="11537216" y="6584924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C0D762-1235-AF44-B861-F0C4DAE9F9F2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A5C66F-2AEB-6F49-8CF2-12D6A80C96D7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5D3EFA-E8C0-864E-8A2B-46F79E757728}"/>
              </a:ext>
            </a:extLst>
          </p:cNvPr>
          <p:cNvGrpSpPr/>
          <p:nvPr/>
        </p:nvGrpSpPr>
        <p:grpSpPr>
          <a:xfrm>
            <a:off x="34389" y="-94838"/>
            <a:ext cx="667964" cy="594544"/>
            <a:chOff x="34389" y="-94838"/>
            <a:chExt cx="667964" cy="59454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E9DE652-D77B-D741-86C6-89DDBCDFC9F8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BB23AF-EF46-5E4F-BDFE-579FA3FABCC1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49B5A64-35C1-5B44-AEAE-ABCAEAEA8B9F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ED60F6-0E33-A04A-AA2F-B804D1B6AC9F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272264-1A8F-0C4C-B9CD-87B4E94E8B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358" y="2045089"/>
            <a:ext cx="1747143" cy="2292251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703E7-1E62-A54E-B5E1-519A8F3FDD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443" y="2044652"/>
            <a:ext cx="1747142" cy="2293125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714E678-3221-D54F-A7B9-11B5902DE2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208" y="2045089"/>
            <a:ext cx="1747143" cy="2292251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80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87D9EB9-DA8F-1844-8635-15802176E366}"/>
              </a:ext>
            </a:extLst>
          </p:cNvPr>
          <p:cNvSpPr/>
          <p:nvPr/>
        </p:nvSpPr>
        <p:spPr>
          <a:xfrm>
            <a:off x="-624254" y="2045509"/>
            <a:ext cx="8713178" cy="228030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D0CEF-7044-FB47-A788-E1DED664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8601627" cy="862742"/>
          </a:xfrm>
        </p:spPr>
        <p:txBody>
          <a:bodyPr/>
          <a:lstStyle/>
          <a:p>
            <a:r>
              <a:rPr lang="en-US" b="1"/>
              <a:t>Social Media Services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61BF-8A1A-8A46-9A3F-F639C929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171697"/>
            <a:ext cx="6913503" cy="22068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latin typeface="+mj-lt"/>
              </a:rPr>
              <a:t>Design &amp; Launching Services for Instagram, </a:t>
            </a:r>
            <a:r>
              <a:rPr lang="en-US" dirty="0" err="1">
                <a:latin typeface="+mj-lt"/>
              </a:rPr>
              <a:t>Linkedin</a:t>
            </a:r>
            <a:r>
              <a:rPr lang="en-US" dirty="0">
                <a:latin typeface="+mj-lt"/>
              </a:rPr>
              <a:t>, YouTube &amp; Facebook</a:t>
            </a:r>
          </a:p>
          <a:p>
            <a:pPr lvl="1"/>
            <a:r>
              <a:rPr lang="en-US" dirty="0">
                <a:latin typeface="+mj-lt"/>
              </a:rPr>
              <a:t>Build Your Brand</a:t>
            </a:r>
          </a:p>
          <a:p>
            <a:pPr lvl="1"/>
            <a:r>
              <a:rPr lang="en-US" dirty="0">
                <a:latin typeface="+mj-lt"/>
              </a:rPr>
              <a:t>Connect with Customers</a:t>
            </a:r>
          </a:p>
          <a:p>
            <a:pPr lvl="1"/>
            <a:r>
              <a:rPr lang="en-US" dirty="0">
                <a:latin typeface="+mj-lt"/>
              </a:rPr>
              <a:t>Promote Products &amp; Services</a:t>
            </a:r>
          </a:p>
          <a:p>
            <a:pPr lvl="1"/>
            <a:r>
              <a:rPr lang="en-US" dirty="0">
                <a:latin typeface="+mj-lt"/>
              </a:rPr>
              <a:t>Convert Visitors to Customers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7893F3-5E47-2E43-8C66-F0965A557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248" y="2779834"/>
            <a:ext cx="4769161" cy="34099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C9000A-3F50-954C-808A-FC379A134C4A}"/>
              </a:ext>
            </a:extLst>
          </p:cNvPr>
          <p:cNvGrpSpPr/>
          <p:nvPr/>
        </p:nvGrpSpPr>
        <p:grpSpPr>
          <a:xfrm rot="14772327">
            <a:off x="11353714" y="5688569"/>
            <a:ext cx="955995" cy="1302961"/>
            <a:chOff x="11161777" y="5666069"/>
            <a:chExt cx="955995" cy="13029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7A6987-E761-7644-9E6D-A20ADC447FCE}"/>
                </a:ext>
              </a:extLst>
            </p:cNvPr>
            <p:cNvSpPr/>
            <p:nvPr/>
          </p:nvSpPr>
          <p:spPr>
            <a:xfrm>
              <a:off x="11391900" y="6011902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58A510-7B62-3149-9885-43B7D6FF65FC}"/>
                </a:ext>
              </a:extLst>
            </p:cNvPr>
            <p:cNvSpPr/>
            <p:nvPr/>
          </p:nvSpPr>
          <p:spPr>
            <a:xfrm>
              <a:off x="11856369" y="6707627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B1569F-0150-8649-8277-77389DABFD6D}"/>
                </a:ext>
              </a:extLst>
            </p:cNvPr>
            <p:cNvSpPr/>
            <p:nvPr/>
          </p:nvSpPr>
          <p:spPr>
            <a:xfrm>
              <a:off x="11161777" y="5666069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5C6705-7EB2-1542-86AF-F99E8B78B984}"/>
              </a:ext>
            </a:extLst>
          </p:cNvPr>
          <p:cNvGrpSpPr/>
          <p:nvPr/>
        </p:nvGrpSpPr>
        <p:grpSpPr>
          <a:xfrm rot="16200000" flipH="1">
            <a:off x="10030012" y="39818"/>
            <a:ext cx="2201812" cy="2122176"/>
            <a:chOff x="-18709" y="4644877"/>
            <a:chExt cx="2201812" cy="2122176"/>
          </a:xfrm>
          <a:effectLst/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997568-348F-9146-B9E8-F9D4629B7609}"/>
                </a:ext>
              </a:extLst>
            </p:cNvPr>
            <p:cNvSpPr/>
            <p:nvPr/>
          </p:nvSpPr>
          <p:spPr>
            <a:xfrm>
              <a:off x="-18709" y="4930143"/>
              <a:ext cx="2201812" cy="183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8D66D0-2741-E64F-8672-C7385F1C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850572" flipH="1">
              <a:off x="-415411" y="5105889"/>
              <a:ext cx="2028451" cy="1106428"/>
            </a:xfrm>
            <a:prstGeom prst="rect">
              <a:avLst/>
            </a:prstGeom>
            <a:effectLst/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04125D-F58F-1041-8504-ED686DCF97DD}"/>
              </a:ext>
            </a:extLst>
          </p:cNvPr>
          <p:cNvGrpSpPr/>
          <p:nvPr/>
        </p:nvGrpSpPr>
        <p:grpSpPr>
          <a:xfrm rot="21006307" flipH="1">
            <a:off x="-14675" y="5489477"/>
            <a:ext cx="949056" cy="1349770"/>
            <a:chOff x="11244455" y="5891449"/>
            <a:chExt cx="949056" cy="134977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651B21-1010-F84C-8066-2231D73BB3DA}"/>
                </a:ext>
              </a:extLst>
            </p:cNvPr>
            <p:cNvSpPr/>
            <p:nvPr/>
          </p:nvSpPr>
          <p:spPr>
            <a:xfrm>
              <a:off x="11537216" y="6584924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B9F8CD-2C1B-944B-9C2E-C0860900BCCD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4D033D-821A-AC49-B24D-17BA7F56B2CC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5BAA31-DF79-884D-A2AF-060697B28197}"/>
              </a:ext>
            </a:extLst>
          </p:cNvPr>
          <p:cNvGrpSpPr/>
          <p:nvPr/>
        </p:nvGrpSpPr>
        <p:grpSpPr>
          <a:xfrm>
            <a:off x="34389" y="-94838"/>
            <a:ext cx="667964" cy="594544"/>
            <a:chOff x="34389" y="-94838"/>
            <a:chExt cx="667964" cy="59454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E0BB25-9E1D-5444-9DBD-E43A4D0B0D41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0E9DE8-BF6E-7243-A2DA-9F56AA6C129E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291E29-DCEF-5A41-9F47-A646D741C500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338379-3435-6240-B945-5E825FE828F7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A73529-A907-2B80-7BB3-531E50DC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302" y="4983716"/>
            <a:ext cx="794035" cy="84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4E60E-0397-F4A1-2C29-3CEEFB119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894" y="4983716"/>
            <a:ext cx="805627" cy="846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FA777-FBFC-06B0-EDD2-15441172D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118" y="4983716"/>
            <a:ext cx="805627" cy="846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FAAA6-0847-3B9C-EDC8-1F9F54106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89" y="4983716"/>
            <a:ext cx="805627" cy="8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7B32C06-EEB0-3D43-B2F0-D344DAB7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6" y="1572021"/>
            <a:ext cx="9029700" cy="3708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563FE0-A12F-CD42-AA14-620B46A0FEEF}"/>
              </a:ext>
            </a:extLst>
          </p:cNvPr>
          <p:cNvGrpSpPr/>
          <p:nvPr/>
        </p:nvGrpSpPr>
        <p:grpSpPr>
          <a:xfrm>
            <a:off x="-8316" y="5571935"/>
            <a:ext cx="2199968" cy="1106428"/>
            <a:chOff x="-8316" y="5571935"/>
            <a:chExt cx="2199968" cy="11064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8B297E-71C1-8F44-872D-7459A634118A}"/>
                </a:ext>
              </a:extLst>
            </p:cNvPr>
            <p:cNvSpPr/>
            <p:nvPr/>
          </p:nvSpPr>
          <p:spPr>
            <a:xfrm>
              <a:off x="-8316" y="5974080"/>
              <a:ext cx="2199968" cy="295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4D5DD6-F438-9C4A-967F-84D1D811D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46374">
              <a:off x="162392" y="5571935"/>
              <a:ext cx="2028451" cy="11064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230AB2-778A-3C42-82ED-244AF7E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0" y="922096"/>
            <a:ext cx="5562600" cy="1371030"/>
          </a:xfrm>
        </p:spPr>
        <p:txBody>
          <a:bodyPr/>
          <a:lstStyle/>
          <a:p>
            <a:r>
              <a:rPr lang="en-US" b="1"/>
              <a:t>E-Mail Blast Services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1F9263-74E7-6641-AEA8-D27306814617}"/>
              </a:ext>
            </a:extLst>
          </p:cNvPr>
          <p:cNvGrpSpPr/>
          <p:nvPr/>
        </p:nvGrpSpPr>
        <p:grpSpPr>
          <a:xfrm>
            <a:off x="11159805" y="-273658"/>
            <a:ext cx="955995" cy="1302961"/>
            <a:chOff x="11159805" y="-273658"/>
            <a:chExt cx="955995" cy="130296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B3447B-5005-AB4E-8D19-0C823434B785}"/>
                </a:ext>
              </a:extLst>
            </p:cNvPr>
            <p:cNvSpPr/>
            <p:nvPr/>
          </p:nvSpPr>
          <p:spPr>
            <a:xfrm>
              <a:off x="11389928" y="72175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203778-6F3A-6A4A-A9EC-385C7A90219A}"/>
                </a:ext>
              </a:extLst>
            </p:cNvPr>
            <p:cNvSpPr/>
            <p:nvPr/>
          </p:nvSpPr>
          <p:spPr>
            <a:xfrm>
              <a:off x="11854397" y="767900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8569E-A0F0-3A4B-B7A6-3C0AC24A2314}"/>
                </a:ext>
              </a:extLst>
            </p:cNvPr>
            <p:cNvSpPr/>
            <p:nvPr/>
          </p:nvSpPr>
          <p:spPr>
            <a:xfrm>
              <a:off x="11159805" y="-27365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98367-8C70-A344-961C-85A42F850F1E}"/>
              </a:ext>
            </a:extLst>
          </p:cNvPr>
          <p:cNvGrpSpPr/>
          <p:nvPr/>
        </p:nvGrpSpPr>
        <p:grpSpPr>
          <a:xfrm>
            <a:off x="11244455" y="5891449"/>
            <a:ext cx="947545" cy="1341109"/>
            <a:chOff x="11244455" y="5891449"/>
            <a:chExt cx="947545" cy="13411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9EFC70-7A85-5D4E-80F8-D0948282061C}"/>
                </a:ext>
              </a:extLst>
            </p:cNvPr>
            <p:cNvSpPr/>
            <p:nvPr/>
          </p:nvSpPr>
          <p:spPr>
            <a:xfrm>
              <a:off x="11535705" y="6576263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6BAA94-E48C-0A43-86DC-64CC55346B37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07FDE-6F5B-624D-82D0-0523E0987D1F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DAA0E5-A031-8248-9998-BFB2FCFBC59B}"/>
              </a:ext>
            </a:extLst>
          </p:cNvPr>
          <p:cNvGrpSpPr/>
          <p:nvPr/>
        </p:nvGrpSpPr>
        <p:grpSpPr>
          <a:xfrm>
            <a:off x="76199" y="-94838"/>
            <a:ext cx="626154" cy="568166"/>
            <a:chOff x="76199" y="-94838"/>
            <a:chExt cx="626154" cy="5681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231072-A54E-154A-A75F-EC32CD310083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1F3F94-E55B-C341-8D15-8607E62E5597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52E22E-83B9-4649-B1AB-56AF2B9ECF4F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A8B6AAA-C9B9-8747-A9B3-2345021E7CFB}"/>
              </a:ext>
            </a:extLst>
          </p:cNvPr>
          <p:cNvSpPr/>
          <p:nvPr/>
        </p:nvSpPr>
        <p:spPr>
          <a:xfrm>
            <a:off x="5828666" y="2537890"/>
            <a:ext cx="6972300" cy="2131729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498A-EAA2-D64A-A64A-EF90C06D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66" y="2786400"/>
            <a:ext cx="5295900" cy="1603960"/>
          </a:xfrm>
        </p:spPr>
        <p:txBody>
          <a:bodyPr>
            <a:normAutofit/>
          </a:bodyPr>
          <a:lstStyle/>
          <a:p>
            <a:pPr lvl="1"/>
            <a:r>
              <a:rPr lang="en-US">
                <a:latin typeface="+mj-lt"/>
              </a:rPr>
              <a:t>Free New Product News</a:t>
            </a:r>
          </a:p>
          <a:p>
            <a:pPr lvl="1"/>
            <a:r>
              <a:rPr lang="en-US">
                <a:latin typeface="+mj-lt"/>
              </a:rPr>
              <a:t>Custom Design E-Mail Blasts</a:t>
            </a:r>
          </a:p>
          <a:p>
            <a:pPr lvl="1"/>
            <a:r>
              <a:rPr lang="en-US">
                <a:latin typeface="+mj-lt"/>
              </a:rPr>
              <a:t>Digital Magazine E-Mail Blasts</a:t>
            </a:r>
          </a:p>
          <a:p>
            <a:pPr lvl="1"/>
            <a:r>
              <a:rPr lang="en-US">
                <a:latin typeface="+mj-lt"/>
              </a:rPr>
              <a:t>Weekly Newsletter &amp; Video News E-Mail Blasts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253FD93-D066-9143-9930-C7E6E949A14E}"/>
              </a:ext>
            </a:extLst>
          </p:cNvPr>
          <p:cNvSpPr/>
          <p:nvPr/>
        </p:nvSpPr>
        <p:spPr>
          <a:xfrm>
            <a:off x="-478620" y="2187618"/>
            <a:ext cx="5617561" cy="1918389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FE505-63EE-4A4B-A6B5-75638E87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From The Tailgate Interviews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99D8-1675-4644-B4FD-50FC8155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25" y="2307747"/>
            <a:ext cx="3769765" cy="1707374"/>
          </a:xfrm>
        </p:spPr>
        <p:txBody>
          <a:bodyPr/>
          <a:lstStyle/>
          <a:p>
            <a:pPr lvl="1"/>
            <a:r>
              <a:rPr lang="en-US">
                <a:latin typeface="+mj-lt"/>
              </a:rPr>
              <a:t>YouTube Channel</a:t>
            </a:r>
          </a:p>
          <a:p>
            <a:pPr lvl="1"/>
            <a:r>
              <a:rPr lang="en-US">
                <a:latin typeface="+mj-lt"/>
              </a:rPr>
              <a:t>Jobsite Interviews</a:t>
            </a:r>
          </a:p>
          <a:p>
            <a:pPr lvl="1"/>
            <a:r>
              <a:rPr lang="en-US">
                <a:latin typeface="+mj-lt"/>
              </a:rPr>
              <a:t>Company Profiles</a:t>
            </a:r>
          </a:p>
          <a:p>
            <a:pPr lvl="1"/>
            <a:r>
              <a:rPr lang="en-US">
                <a:latin typeface="+mj-lt"/>
              </a:rPr>
              <a:t>New Product Announcements</a:t>
            </a:r>
          </a:p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D378A8-AE5B-D34D-9DF4-16F4972A5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259" y="-1579470"/>
            <a:ext cx="7231481" cy="1001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E943D-E037-F44D-9C3D-EDC5AE3AD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79" y="5169482"/>
            <a:ext cx="835614" cy="56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DE5CB-397D-B648-A251-30C9CF268A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06" y="5117305"/>
            <a:ext cx="1155697" cy="816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91677-7D37-674D-A148-B16600CFEF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48" y="5070612"/>
            <a:ext cx="1012586" cy="762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38E5D-8DF6-5342-A93C-DE2ED747C3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5110274"/>
            <a:ext cx="668541" cy="6806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7B872A-E1FB-A04F-B91F-718E67790273}"/>
              </a:ext>
            </a:extLst>
          </p:cNvPr>
          <p:cNvGrpSpPr/>
          <p:nvPr/>
        </p:nvGrpSpPr>
        <p:grpSpPr>
          <a:xfrm rot="14772327">
            <a:off x="11353714" y="5688569"/>
            <a:ext cx="955995" cy="1302961"/>
            <a:chOff x="11161777" y="5666069"/>
            <a:chExt cx="955995" cy="13029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D962A4-2B4E-C245-A37D-D3DB36BC6E7D}"/>
                </a:ext>
              </a:extLst>
            </p:cNvPr>
            <p:cNvSpPr/>
            <p:nvPr/>
          </p:nvSpPr>
          <p:spPr>
            <a:xfrm>
              <a:off x="11391900" y="6011902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7A5921-5FA2-814A-8931-805E399EC53D}"/>
                </a:ext>
              </a:extLst>
            </p:cNvPr>
            <p:cNvSpPr/>
            <p:nvPr/>
          </p:nvSpPr>
          <p:spPr>
            <a:xfrm>
              <a:off x="11856369" y="6707627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097F0D-EA81-5C45-9C28-AE7C29BDDDBD}"/>
                </a:ext>
              </a:extLst>
            </p:cNvPr>
            <p:cNvSpPr/>
            <p:nvPr/>
          </p:nvSpPr>
          <p:spPr>
            <a:xfrm>
              <a:off x="11161777" y="5666069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5AB035-4330-B24B-9E72-8452B2A0F346}"/>
              </a:ext>
            </a:extLst>
          </p:cNvPr>
          <p:cNvGrpSpPr/>
          <p:nvPr/>
        </p:nvGrpSpPr>
        <p:grpSpPr>
          <a:xfrm rot="16200000" flipH="1">
            <a:off x="10030012" y="39818"/>
            <a:ext cx="2201812" cy="2122176"/>
            <a:chOff x="-18709" y="4644877"/>
            <a:chExt cx="2201812" cy="2122176"/>
          </a:xfrm>
          <a:effectLst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AA7CBB-B221-C248-82F5-BF5CB77CE871}"/>
                </a:ext>
              </a:extLst>
            </p:cNvPr>
            <p:cNvSpPr/>
            <p:nvPr/>
          </p:nvSpPr>
          <p:spPr>
            <a:xfrm>
              <a:off x="-18709" y="4930143"/>
              <a:ext cx="2201812" cy="183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5D4952-1845-E442-A6E7-3AF769A6C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850572" flipH="1">
              <a:off x="-415411" y="5105889"/>
              <a:ext cx="2028451" cy="1106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86505B-2E8C-944D-95D4-E9F2C52F9B34}"/>
              </a:ext>
            </a:extLst>
          </p:cNvPr>
          <p:cNvGrpSpPr/>
          <p:nvPr/>
        </p:nvGrpSpPr>
        <p:grpSpPr>
          <a:xfrm rot="21006307" flipH="1">
            <a:off x="-14675" y="5489477"/>
            <a:ext cx="949056" cy="1349770"/>
            <a:chOff x="11244455" y="5891449"/>
            <a:chExt cx="949056" cy="134977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B0DFC9-DF98-7B4D-B92A-297C96181FA6}"/>
                </a:ext>
              </a:extLst>
            </p:cNvPr>
            <p:cNvSpPr/>
            <p:nvPr/>
          </p:nvSpPr>
          <p:spPr>
            <a:xfrm>
              <a:off x="11537216" y="6584924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6D6D3B-2A64-5A4E-BB21-65861AAD2E63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3A13FC-73CE-874D-A2C6-6160238CEF81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091A3B-6A0F-1244-A0BC-999930484B0E}"/>
              </a:ext>
            </a:extLst>
          </p:cNvPr>
          <p:cNvGrpSpPr/>
          <p:nvPr/>
        </p:nvGrpSpPr>
        <p:grpSpPr>
          <a:xfrm>
            <a:off x="34389" y="-94838"/>
            <a:ext cx="667964" cy="594544"/>
            <a:chOff x="34389" y="-94838"/>
            <a:chExt cx="667964" cy="5945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16A1AB-6594-FE40-BB41-EF2777E02CC3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89107A-8448-4843-B1B0-A23C96D48EDC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C6CE34-12B2-5E40-8ACB-A9D0BF885E6F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3B0D5C-EEA7-B04C-9405-454918EF95F3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54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8E35B-A6ED-3B49-97AF-AD99A1A2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10667"/>
            <a:ext cx="3422541" cy="2042138"/>
          </a:xfrm>
        </p:spPr>
        <p:txBody>
          <a:bodyPr>
            <a:normAutofit/>
          </a:bodyPr>
          <a:lstStyle/>
          <a:p>
            <a:r>
              <a:rPr lang="en-US" sz="3700" b="1"/>
              <a:t>Drone &amp; Photography Services</a:t>
            </a:r>
            <a:endParaRPr lang="en-US" sz="37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D50584C9-FF08-9144-B7F3-84EDB470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8062" y="-232887"/>
            <a:ext cx="2682033" cy="3422541"/>
          </a:xfrm>
          <a:prstGeom prst="rect">
            <a:avLst/>
          </a:prstGeom>
        </p:spPr>
      </p:pic>
      <p:pic>
        <p:nvPicPr>
          <p:cNvPr id="9" name="Picture 8" descr="A person climbing a rock wall&#10;&#10;Description automatically generated with low confidence">
            <a:extLst>
              <a:ext uri="{FF2B5EF4-FFF2-40B4-BE49-F238E27FC236}">
                <a16:creationId xmlns:a16="http://schemas.microsoft.com/office/drawing/2014/main" id="{750CBA88-7B49-074E-B394-F4CBB0986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9082862" y="-289742"/>
            <a:ext cx="2682033" cy="3536250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BD63598-CB18-1241-82D4-424ACDB9E305}"/>
              </a:ext>
            </a:extLst>
          </p:cNvPr>
          <p:cNvSpPr/>
          <p:nvPr/>
        </p:nvSpPr>
        <p:spPr>
          <a:xfrm>
            <a:off x="-494825" y="2970276"/>
            <a:ext cx="5229354" cy="1914577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F317-F939-8B4C-9AB2-2709771A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15" y="3118643"/>
            <a:ext cx="3841506" cy="2068077"/>
          </a:xfrm>
        </p:spPr>
        <p:txBody>
          <a:bodyPr>
            <a:normAutofit/>
          </a:bodyPr>
          <a:lstStyle/>
          <a:p>
            <a:pPr lvl="1"/>
            <a:r>
              <a:rPr lang="en-US">
                <a:latin typeface="+mj-lt"/>
              </a:rPr>
              <a:t>Part 107 FAA Certified</a:t>
            </a:r>
          </a:p>
          <a:p>
            <a:pPr lvl="1"/>
            <a:r>
              <a:rPr lang="en-US">
                <a:latin typeface="+mj-lt"/>
              </a:rPr>
              <a:t>Job Story Drone Services</a:t>
            </a:r>
          </a:p>
          <a:p>
            <a:pPr lvl="1"/>
            <a:r>
              <a:rPr lang="en-US">
                <a:latin typeface="+mj-lt"/>
              </a:rPr>
              <a:t>Full Video Production Services</a:t>
            </a:r>
          </a:p>
          <a:p>
            <a:pPr lvl="1"/>
            <a:r>
              <a:rPr lang="en-US">
                <a:latin typeface="+mj-lt"/>
              </a:rPr>
              <a:t>Still Photography Services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CF482-C7D1-174A-BA6D-CA428936E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955" y="2964561"/>
            <a:ext cx="7139907" cy="39418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DFDFDD9-2D5C-CF45-B1E0-883D3BFA74C4}"/>
              </a:ext>
            </a:extLst>
          </p:cNvPr>
          <p:cNvGrpSpPr/>
          <p:nvPr/>
        </p:nvGrpSpPr>
        <p:grpSpPr>
          <a:xfrm>
            <a:off x="-8316" y="4930140"/>
            <a:ext cx="2199968" cy="1927860"/>
            <a:chOff x="-8316" y="4930140"/>
            <a:chExt cx="2199968" cy="19278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802EB1-0027-FA40-9AA5-149062AFA7FF}"/>
                </a:ext>
              </a:extLst>
            </p:cNvPr>
            <p:cNvSpPr/>
            <p:nvPr/>
          </p:nvSpPr>
          <p:spPr>
            <a:xfrm>
              <a:off x="-8316" y="4930140"/>
              <a:ext cx="2199968" cy="1927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AEE1288-9598-D14D-AABD-5535A7E0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46374">
              <a:off x="162392" y="5571935"/>
              <a:ext cx="2028451" cy="1106428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BC04AB-70CE-1F4B-80CE-DCCFC93ECED4}"/>
              </a:ext>
            </a:extLst>
          </p:cNvPr>
          <p:cNvCxnSpPr>
            <a:cxnSpLocks/>
          </p:cNvCxnSpPr>
          <p:nvPr/>
        </p:nvCxnSpPr>
        <p:spPr>
          <a:xfrm>
            <a:off x="2053652" y="6138472"/>
            <a:ext cx="26157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7AB00-B4B1-124E-A5E9-366CE145B267}"/>
              </a:ext>
            </a:extLst>
          </p:cNvPr>
          <p:cNvGrpSpPr/>
          <p:nvPr/>
        </p:nvGrpSpPr>
        <p:grpSpPr>
          <a:xfrm>
            <a:off x="34389" y="-94838"/>
            <a:ext cx="667964" cy="594544"/>
            <a:chOff x="34389" y="-94838"/>
            <a:chExt cx="667964" cy="59454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30F830-B470-8145-9557-5029BB76BE6D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E397F8-09DB-884D-B2AF-74EA1CC73790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1E7BD94-54C2-0649-85ED-1D92B9C83F4D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AEBDA8-21B9-2B4E-942A-B6B2982E5538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4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073951E-0D19-0D4C-B338-AE149EF20FBA}"/>
              </a:ext>
            </a:extLst>
          </p:cNvPr>
          <p:cNvGrpSpPr/>
          <p:nvPr/>
        </p:nvGrpSpPr>
        <p:grpSpPr>
          <a:xfrm rot="16200000" flipH="1">
            <a:off x="10030012" y="39818"/>
            <a:ext cx="2201812" cy="2122176"/>
            <a:chOff x="-18709" y="4644877"/>
            <a:chExt cx="2201812" cy="2122176"/>
          </a:xfrm>
          <a:effectLst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0C8E47-AB01-5C40-BF08-B81CF1AA19E0}"/>
                </a:ext>
              </a:extLst>
            </p:cNvPr>
            <p:cNvSpPr/>
            <p:nvPr/>
          </p:nvSpPr>
          <p:spPr>
            <a:xfrm>
              <a:off x="-18709" y="4930143"/>
              <a:ext cx="2201812" cy="183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C5F576A-CE1D-4444-B3B4-500CA4B1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850572" flipH="1">
              <a:off x="-415411" y="5105889"/>
              <a:ext cx="2028451" cy="1106428"/>
            </a:xfrm>
            <a:prstGeom prst="rect">
              <a:avLst/>
            </a:prstGeom>
          </p:spPr>
        </p:pic>
      </p:grp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B28559B-1A2B-DE44-B666-B9EF23EF860A}"/>
              </a:ext>
            </a:extLst>
          </p:cNvPr>
          <p:cNvSpPr/>
          <p:nvPr/>
        </p:nvSpPr>
        <p:spPr>
          <a:xfrm>
            <a:off x="-630977" y="2037347"/>
            <a:ext cx="5229354" cy="156678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63F89-C19A-C040-8330-F0AD9A42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Advertising Specialties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B607-5E30-E046-9534-C78EC4A0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1" y="2194013"/>
            <a:ext cx="3686727" cy="1570105"/>
          </a:xfrm>
        </p:spPr>
        <p:txBody>
          <a:bodyPr>
            <a:normAutofit/>
          </a:bodyPr>
          <a:lstStyle/>
          <a:p>
            <a:pPr lvl="1"/>
            <a:r>
              <a:rPr lang="en-US">
                <a:latin typeface="+mj-lt"/>
              </a:rPr>
              <a:t>ASI Member</a:t>
            </a:r>
          </a:p>
          <a:p>
            <a:pPr lvl="1"/>
            <a:r>
              <a:rPr lang="en-US">
                <a:latin typeface="+mj-lt"/>
              </a:rPr>
              <a:t>Guaranteed Best Prices</a:t>
            </a:r>
          </a:p>
          <a:p>
            <a:pPr lvl="1"/>
            <a:r>
              <a:rPr lang="en-US">
                <a:latin typeface="+mj-lt"/>
              </a:rPr>
              <a:t>Free Design Services</a:t>
            </a:r>
          </a:p>
          <a:p>
            <a:endParaRPr lang="en-US" sz="1800"/>
          </a:p>
        </p:txBody>
      </p:sp>
      <p:pic>
        <p:nvPicPr>
          <p:cNvPr id="5" name="Picture 4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6676829-3381-BD46-9AB1-BE4CAC4EA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329" y="2354090"/>
            <a:ext cx="3118255" cy="107491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688A155-7000-744D-BD9E-2D95485463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796" y="4485160"/>
            <a:ext cx="2030144" cy="145952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E2A6A2A-D1B6-BE4D-BD58-2C55FCD3CD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038" y="4062781"/>
            <a:ext cx="1973279" cy="2028987"/>
          </a:xfrm>
          <a:prstGeom prst="rect">
            <a:avLst/>
          </a:prstGeom>
        </p:spPr>
      </p:pic>
      <p:pic>
        <p:nvPicPr>
          <p:cNvPr id="15" name="Picture 14" descr="A picture containing clothing, shirt&#10;&#10;Description automatically generated">
            <a:extLst>
              <a:ext uri="{FF2B5EF4-FFF2-40B4-BE49-F238E27FC236}">
                <a16:creationId xmlns:a16="http://schemas.microsoft.com/office/drawing/2014/main" id="{C5E91F2E-F94E-C349-9F62-9CFB429180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978" y="1512271"/>
            <a:ext cx="1704183" cy="2180495"/>
          </a:xfrm>
          <a:prstGeom prst="rect">
            <a:avLst/>
          </a:prstGeom>
        </p:spPr>
      </p:pic>
      <p:pic>
        <p:nvPicPr>
          <p:cNvPr id="7" name="Picture 6" descr="A close - up of a pen&#10;&#10;Description automatically generated with medium confidence">
            <a:extLst>
              <a:ext uri="{FF2B5EF4-FFF2-40B4-BE49-F238E27FC236}">
                <a16:creationId xmlns:a16="http://schemas.microsoft.com/office/drawing/2014/main" id="{83E826EC-2A20-AD47-B99C-6A481F48F9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68433">
            <a:off x="9170" y="4856986"/>
            <a:ext cx="2216003" cy="20669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2F7B0B68-3729-A445-B435-9AA854E949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25" y="4111719"/>
            <a:ext cx="858968" cy="1898772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A8291ACB-5DD7-1B48-B93A-6D8CCDBD5E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683" y="4111719"/>
            <a:ext cx="2150231" cy="1955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11BD362-FF0C-7E4B-AF84-38A508D5E80A}"/>
              </a:ext>
            </a:extLst>
          </p:cNvPr>
          <p:cNvGrpSpPr/>
          <p:nvPr/>
        </p:nvGrpSpPr>
        <p:grpSpPr>
          <a:xfrm rot="14772327">
            <a:off x="11353714" y="5688569"/>
            <a:ext cx="955995" cy="1302961"/>
            <a:chOff x="11161777" y="5666069"/>
            <a:chExt cx="955995" cy="130296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5CF479-9CA6-2846-B0C7-E97F79409CDC}"/>
                </a:ext>
              </a:extLst>
            </p:cNvPr>
            <p:cNvSpPr/>
            <p:nvPr/>
          </p:nvSpPr>
          <p:spPr>
            <a:xfrm>
              <a:off x="11391900" y="6011902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291F9A-D795-534C-B2BD-2635E5847241}"/>
                </a:ext>
              </a:extLst>
            </p:cNvPr>
            <p:cNvSpPr/>
            <p:nvPr/>
          </p:nvSpPr>
          <p:spPr>
            <a:xfrm>
              <a:off x="11856369" y="6707627"/>
              <a:ext cx="261403" cy="2614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2FD221-5D74-F649-9EE3-629C963EF8B1}"/>
                </a:ext>
              </a:extLst>
            </p:cNvPr>
            <p:cNvSpPr/>
            <p:nvPr/>
          </p:nvSpPr>
          <p:spPr>
            <a:xfrm>
              <a:off x="11161777" y="5666069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C1C1B8-06AC-1644-9981-05BF4DF7ECB2}"/>
              </a:ext>
            </a:extLst>
          </p:cNvPr>
          <p:cNvGrpSpPr/>
          <p:nvPr/>
        </p:nvGrpSpPr>
        <p:grpSpPr>
          <a:xfrm rot="21006307" flipH="1">
            <a:off x="-14675" y="5489477"/>
            <a:ext cx="949056" cy="1349770"/>
            <a:chOff x="11244455" y="5891449"/>
            <a:chExt cx="949056" cy="134977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3C4948-1BBF-8F4A-AA68-EB97A2946721}"/>
                </a:ext>
              </a:extLst>
            </p:cNvPr>
            <p:cNvSpPr/>
            <p:nvPr/>
          </p:nvSpPr>
          <p:spPr>
            <a:xfrm>
              <a:off x="11537216" y="6584924"/>
              <a:ext cx="656295" cy="6562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7DDEFB-4093-CA4D-BEBD-B9C609D3EB60}"/>
                </a:ext>
              </a:extLst>
            </p:cNvPr>
            <p:cNvSpPr/>
            <p:nvPr/>
          </p:nvSpPr>
          <p:spPr>
            <a:xfrm>
              <a:off x="11244455" y="6673487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A85F5D-D544-714C-8718-E59C447712F4}"/>
                </a:ext>
              </a:extLst>
            </p:cNvPr>
            <p:cNvSpPr/>
            <p:nvPr/>
          </p:nvSpPr>
          <p:spPr>
            <a:xfrm>
              <a:off x="11764108" y="5891449"/>
              <a:ext cx="378069" cy="37806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812B2D-CBBC-0F4C-93DD-D1F11FF119BE}"/>
              </a:ext>
            </a:extLst>
          </p:cNvPr>
          <p:cNvGrpSpPr/>
          <p:nvPr/>
        </p:nvGrpSpPr>
        <p:grpSpPr>
          <a:xfrm>
            <a:off x="1980802" y="-103121"/>
            <a:ext cx="667964" cy="594544"/>
            <a:chOff x="34389" y="-94838"/>
            <a:chExt cx="667964" cy="59454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0C1B52-36A3-D04B-9455-ACE5D40D7FC8}"/>
                </a:ext>
              </a:extLst>
            </p:cNvPr>
            <p:cNvSpPr/>
            <p:nvPr/>
          </p:nvSpPr>
          <p:spPr>
            <a:xfrm>
              <a:off x="517840" y="26502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5802B2-ABF6-7540-8BA9-85C298FE8EC8}"/>
                </a:ext>
              </a:extLst>
            </p:cNvPr>
            <p:cNvSpPr/>
            <p:nvPr/>
          </p:nvSpPr>
          <p:spPr>
            <a:xfrm>
              <a:off x="76199" y="-94838"/>
              <a:ext cx="383653" cy="3836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48B0AE-DEF4-3644-BCA1-942AD900FCAF}"/>
                </a:ext>
              </a:extLst>
            </p:cNvPr>
            <p:cNvSpPr/>
            <p:nvPr/>
          </p:nvSpPr>
          <p:spPr>
            <a:xfrm>
              <a:off x="333327" y="288815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AADC60F-CBBA-514F-9C20-7F1173170FCA}"/>
                </a:ext>
              </a:extLst>
            </p:cNvPr>
            <p:cNvSpPr/>
            <p:nvPr/>
          </p:nvSpPr>
          <p:spPr>
            <a:xfrm>
              <a:off x="34389" y="315193"/>
              <a:ext cx="184513" cy="184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rgbClr val="FFD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57DBF5-C662-9F4C-AAD7-9BB682A4D868}"/>
              </a:ext>
            </a:extLst>
          </p:cNvPr>
          <p:cNvGrpSpPr/>
          <p:nvPr/>
        </p:nvGrpSpPr>
        <p:grpSpPr>
          <a:xfrm>
            <a:off x="3604866" y="4336586"/>
            <a:ext cx="2014239" cy="1505738"/>
            <a:chOff x="3638072" y="4455859"/>
            <a:chExt cx="1625112" cy="1214847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D6EAC8F-4C5F-2241-9206-0F8F801E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59"/>
            <a:stretch/>
          </p:blipFill>
          <p:spPr>
            <a:xfrm>
              <a:off x="3638072" y="4572131"/>
              <a:ext cx="1625112" cy="109857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EAC09A-1BD2-AE46-B5D8-8221151450D5}"/>
                </a:ext>
              </a:extLst>
            </p:cNvPr>
            <p:cNvSpPr/>
            <p:nvPr/>
          </p:nvSpPr>
          <p:spPr>
            <a:xfrm rot="21358152">
              <a:off x="3919592" y="4455859"/>
              <a:ext cx="527986" cy="18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13592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323820"/>
      </a:dk2>
      <a:lt2>
        <a:srgbClr val="E2E6E8"/>
      </a:lt2>
      <a:accent1>
        <a:srgbClr val="BE9A86"/>
      </a:accent1>
      <a:accent2>
        <a:srgbClr val="ADA176"/>
      </a:accent2>
      <a:accent3>
        <a:srgbClr val="A0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B879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Override1.xml><?xml version="1.0" encoding="utf-8"?>
<a:themeOverride xmlns:a="http://schemas.openxmlformats.org/drawingml/2006/main">
  <a:clrScheme name="AnalogousFromLightSeedRightStep">
    <a:dk1>
      <a:srgbClr val="000000"/>
    </a:dk1>
    <a:lt1>
      <a:srgbClr val="FFFFFF"/>
    </a:lt1>
    <a:dk2>
      <a:srgbClr val="323820"/>
    </a:dk2>
    <a:lt2>
      <a:srgbClr val="E2E6E8"/>
    </a:lt2>
    <a:accent1>
      <a:srgbClr val="BE9A86"/>
    </a:accent1>
    <a:accent2>
      <a:srgbClr val="ADA176"/>
    </a:accent2>
    <a:accent3>
      <a:srgbClr val="A0A77F"/>
    </a:accent3>
    <a:accent4>
      <a:srgbClr val="8AAB75"/>
    </a:accent4>
    <a:accent5>
      <a:srgbClr val="81AD82"/>
    </a:accent5>
    <a:accent6>
      <a:srgbClr val="77AE8F"/>
    </a:accent6>
    <a:hlink>
      <a:srgbClr val="5B879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381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Univers Condensed</vt:lpstr>
      <vt:lpstr>ChronicleVTI</vt:lpstr>
      <vt:lpstr>PowerPoint Presentation</vt:lpstr>
      <vt:lpstr>MEET THE TEAM</vt:lpstr>
      <vt:lpstr>CMS Media product offerings</vt:lpstr>
      <vt:lpstr>Construction Publications</vt:lpstr>
      <vt:lpstr>Social Media Services</vt:lpstr>
      <vt:lpstr>E-Mail Blast Services</vt:lpstr>
      <vt:lpstr>From The Tailgate Interviews</vt:lpstr>
      <vt:lpstr>Drone &amp; Photography Services</vt:lpstr>
      <vt:lpstr>Advertising Specialties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Hoover</dc:creator>
  <cp:lastModifiedBy>Brian Hoover</cp:lastModifiedBy>
  <cp:revision>14</cp:revision>
  <dcterms:created xsi:type="dcterms:W3CDTF">2021-01-14T02:12:09Z</dcterms:created>
  <dcterms:modified xsi:type="dcterms:W3CDTF">2024-01-24T01:27:24Z</dcterms:modified>
</cp:coreProperties>
</file>